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8" r:id="rId8"/>
    <p:sldId id="276" r:id="rId9"/>
    <p:sldId id="279" r:id="rId10"/>
    <p:sldId id="263" r:id="rId11"/>
    <p:sldId id="280" r:id="rId12"/>
    <p:sldId id="264" r:id="rId13"/>
    <p:sldId id="281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2" r:id="rId23"/>
    <p:sldId id="273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839EDE-6354-47F1-B668-CE2A0A37F983}">
          <p14:sldIdLst>
            <p14:sldId id="256"/>
            <p14:sldId id="257"/>
            <p14:sldId id="258"/>
            <p14:sldId id="259"/>
            <p14:sldId id="261"/>
            <p14:sldId id="262"/>
            <p14:sldId id="278"/>
            <p14:sldId id="276"/>
            <p14:sldId id="279"/>
            <p14:sldId id="263"/>
            <p14:sldId id="280"/>
            <p14:sldId id="264"/>
            <p14:sldId id="281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82"/>
            <p14:sldId id="273"/>
            <p14:sldId id="274"/>
            <p14:sldId id="27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0"/>
            <a:ext cx="9531277" cy="3528392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11500" dirty="0" smtClean="0">
                <a:solidFill>
                  <a:schemeClr val="tx1"/>
                </a:solidFill>
                <a:latin typeface="Monotype Corsiva" pitchFamily="66" charset="0"/>
              </a:rPr>
              <a:t>Фізика і </a:t>
            </a:r>
            <a:br>
              <a:rPr lang="uk-UA" sz="115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11500" dirty="0" smtClean="0">
                <a:solidFill>
                  <a:schemeClr val="tx1"/>
                </a:solidFill>
                <a:latin typeface="Monotype Corsiva" pitchFamily="66" charset="0"/>
              </a:rPr>
              <a:t>людина</a:t>
            </a:r>
            <a:endParaRPr lang="ru-RU" sz="115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C:\Users\Наталка\Desktop\yak-rozsmishiti-divchinu-po-s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86" y="3347717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768315"/>
            <a:ext cx="9143999" cy="3358883"/>
          </a:xfrm>
        </p:spPr>
        <p:txBody>
          <a:bodyPr>
            <a:noAutofit/>
          </a:bodyPr>
          <a:lstStyle/>
          <a:p>
            <a:r>
              <a:rPr lang="uk-UA" sz="3200" dirty="0">
                <a:latin typeface="Monotype Corsiva" pitchFamily="66" charset="0"/>
              </a:rPr>
              <a:t> Найшвидший рух, який може зробити людина - це </a:t>
            </a:r>
            <a:r>
              <a:rPr lang="uk-UA" sz="3200" dirty="0" smtClean="0">
                <a:latin typeface="Monotype Corsiva" pitchFamily="66" charset="0"/>
              </a:rPr>
              <a:t>???. Однак </a:t>
            </a:r>
            <a:r>
              <a:rPr lang="uk-UA" sz="3200" dirty="0">
                <a:latin typeface="Monotype Corsiva" pitchFamily="66" charset="0"/>
              </a:rPr>
              <a:t>це цілком значний проміжок часу, що триває близько 0,4 с. За цей час пасажирський поїзд пройде відстань 5 м, літак – 80 м, земна куля пролетить по орбіті 12 км, а комар зробить 200 змахів крильцями.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18864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3200" dirty="0" err="1" smtClean="0"/>
              <a:t>Маханічний</a:t>
            </a:r>
            <a:r>
              <a:rPr lang="uk-UA" sz="3200" dirty="0" smtClean="0"/>
              <a:t> рух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319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8112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Мигання очей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41337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20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7128792" cy="2520280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Цей орган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людини можна порівняти з насосом. Підраховано, що протягом життя людини 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він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вспіває виконати роботу</a:t>
            </a:r>
            <a:r>
              <a:rPr lang="uk-UA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>
                <a:latin typeface="Arial" pitchFamily="34" charset="0"/>
                <a:cs typeface="Arial" pitchFamily="34" charset="0"/>
              </a:rPr>
              <a:t>, якої вистачить щоб залізничний потяг підняти на найвищу вершину Європи Монблан ( 4810 м).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404664"/>
            <a:ext cx="4860032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400" dirty="0" smtClean="0"/>
              <a:t>Робота, потужність енергія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67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691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Серце</a:t>
            </a:r>
            <a:endParaRPr lang="ru-RU" dirty="0"/>
          </a:p>
        </p:txBody>
      </p:sp>
      <p:pic>
        <p:nvPicPr>
          <p:cNvPr id="4" name="Picture 2" descr="C:\Users\Наталка\Desktop\heart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960440" cy="39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3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908720"/>
            <a:ext cx="7848872" cy="38496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У наш час шум розглядається як одна з форм фізичного  забруднення навколишнього середовища, адаптація людини до нього практично неможлива. Звуки – шуми певного діапазону ( 2 – 3 кГц) і потужності шкідливі для людей. Постійний шум є побічною причиною розладу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нервової  системи людини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погіршення чи втрати зору. Сильний неочікуваний шум може спричинити у дітей сліпоту чи заїкання, шум понад 150 Дб назавжди робить людину глухою, а шум понад – 192 Дб швидко вбиває людину.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Механічні коливання і хвилі</a:t>
            </a:r>
            <a:endParaRPr lang="ru-RU" sz="3200" dirty="0"/>
          </a:p>
        </p:txBody>
      </p:sp>
      <p:pic>
        <p:nvPicPr>
          <p:cNvPr id="8194" name="Picture 2" descr="C:\Users\Наталка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81299"/>
            <a:ext cx="4536504" cy="26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064896" cy="2409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Немає такого органу або системи в організмі людини, які б тією чи іншою мірою не реагували на вібраційні дії. Стійкі порушення нормальних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фізіологічних функцій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людського організму під впливом механічних коливань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у медицині називають «вібраційною хворобою» 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Наталка\Desktop\vib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544616" cy="36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60648"/>
            <a:ext cx="7704856" cy="38164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Кожен орган людини має свою власну частоту коливань: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внутрішнє вухо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– це коливальна система з частотами коливань від 3 до 4 Гц,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щелепи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мають власні частоти коливань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7 - 8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Гц, 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грудна клітка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і живіт мають спектр власних коливань від 4 до 10 Гц.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Хребет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може вільно коливатись з частотою 14 Гц, 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дихальне горло і бронхи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12 - 16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Гц. Для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частоти власних коливань становлять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20 - 30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Гц,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очні яблука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вібрують з частотами   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40 - 80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Гц.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42" name="Picture 2" descr="C:\Users\Наталка\Desktop\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4" y="3645448"/>
            <a:ext cx="3096344" cy="26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талка\Desktop\image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448"/>
            <a:ext cx="2808312" cy="29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Наталка\Desktop\250px-Gray1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2088232" cy="287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5123" y="27856"/>
            <a:ext cx="8964488" cy="34731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i="1" dirty="0"/>
              <a:t>Інфразвукові хвилі є поздовжніми, здатні поширюватись як у твердих, так і в рідких і газоподібних середовищах. Проходячи через людський організм , вони приводять у коливання </a:t>
            </a:r>
            <a:r>
              <a:rPr lang="uk-UA" sz="2400" b="1" i="1" dirty="0"/>
              <a:t>всі його внутрішні органи</a:t>
            </a:r>
            <a:r>
              <a:rPr lang="uk-UA" sz="2400" i="1" dirty="0"/>
              <a:t>. Враховуючи те, що наші внутрішні органи мають власні частоти коливань, не виключена можливість виникнення резонансу. Такий резонанс </a:t>
            </a:r>
            <a:r>
              <a:rPr lang="uk-UA" sz="2400" i="1" dirty="0" smtClean="0"/>
              <a:t>супроводжується </a:t>
            </a:r>
            <a:r>
              <a:rPr lang="uk-UA" sz="2400" i="1" dirty="0"/>
              <a:t>неприємними відчуттями, порушенням зору, а при частоті 7 Гц – смертю ( 7 Гц – частота власних коливань серця)</a:t>
            </a:r>
            <a:endParaRPr lang="ru-RU" sz="2400" i="1" dirty="0"/>
          </a:p>
        </p:txBody>
      </p:sp>
      <p:pic>
        <p:nvPicPr>
          <p:cNvPr id="11266" name="Picture 2" descr="C:\Users\Наталка\Desktop\2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27" y="3573016"/>
            <a:ext cx="6566315" cy="31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890464"/>
            <a:ext cx="4176464" cy="51125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На людину впливає і ультразвук.  Його використовують у медицині для розпушування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затверділих тканин, розсмоктування рубців і сольових відкладень у суглобах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, для з’єднання  зламаних чи розсічених кісток, для діагностики. </a:t>
            </a:r>
            <a:endParaRPr lang="ru-RU" dirty="0"/>
          </a:p>
        </p:txBody>
      </p:sp>
      <p:pic>
        <p:nvPicPr>
          <p:cNvPr id="12290" name="Picture 2" descr="C:\Users\Наталка\Desktop\defaul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39846"/>
            <a:ext cx="4211960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352928" cy="1800200"/>
          </a:xfrm>
        </p:spPr>
        <p:txBody>
          <a:bodyPr/>
          <a:lstStyle/>
          <a:p>
            <a:pPr marL="45720" indent="0">
              <a:buNone/>
            </a:pPr>
            <a:r>
              <a:rPr lang="uk-UA" sz="2400" i="1" dirty="0" smtClean="0"/>
              <a:t>Різка зміна </a:t>
            </a:r>
            <a:r>
              <a:rPr lang="uk-UA" sz="2400" i="1" dirty="0"/>
              <a:t>температури не бажана для зубів. Вона викликає пошкодження </a:t>
            </a:r>
            <a:r>
              <a:rPr lang="uk-UA" sz="2400" b="1" i="1" dirty="0"/>
              <a:t>зубів</a:t>
            </a:r>
            <a:r>
              <a:rPr lang="uk-UA" sz="2400" i="1" dirty="0"/>
              <a:t>, оскільки дентин і емаль мають різний коефіцієнт розширення. Крихка емаль при цьому руйнується.</a:t>
            </a:r>
            <a:endParaRPr lang="ru-RU" sz="2400" i="1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64439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0" dirty="0" smtClean="0"/>
              <a:t>Теплові явища</a:t>
            </a:r>
            <a:endParaRPr lang="ru-RU" sz="2800" b="0" dirty="0"/>
          </a:p>
        </p:txBody>
      </p:sp>
      <p:pic>
        <p:nvPicPr>
          <p:cNvPr id="13314" name="Picture 2" descr="C:\Users\Наталка\Desktop\images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14" y="3212976"/>
            <a:ext cx="3483737" cy="27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437112"/>
            <a:ext cx="8208912" cy="18722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4000" dirty="0" smtClean="0">
                <a:solidFill>
                  <a:schemeClr val="tx1"/>
                </a:solidFill>
                <a:latin typeface="Monotype Corsiva" pitchFamily="66" charset="0"/>
              </a:rPr>
              <a:t>Фізика - наука </a:t>
            </a:r>
            <a:r>
              <a:rPr lang="uk-UA" sz="4000" dirty="0">
                <a:solidFill>
                  <a:schemeClr val="tx1"/>
                </a:solidFill>
                <a:latin typeface="Monotype Corsiva" pitchFamily="66" charset="0"/>
              </a:rPr>
              <a:t>про природу, а людина найкращий витвір природи. Пізнання світу неможливе без пізнання людини. 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Наталка\Desktop\1247573260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8250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1052736"/>
            <a:ext cx="4888632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400" i="1" dirty="0" smtClean="0"/>
              <a:t>Завдяки </a:t>
            </a:r>
            <a:r>
              <a:rPr lang="uk-UA" sz="2400" i="1" dirty="0"/>
              <a:t>розвитку сучасної фізики в останні десятиріччя вивчені електричні</a:t>
            </a:r>
            <a:r>
              <a:rPr lang="uk-UA" sz="2400" b="1" i="1" dirty="0"/>
              <a:t> </a:t>
            </a:r>
            <a:r>
              <a:rPr lang="uk-UA" sz="2400" i="1" dirty="0"/>
              <a:t>процеси</a:t>
            </a:r>
            <a:r>
              <a:rPr lang="uk-UA" sz="2400" b="1" i="1" dirty="0"/>
              <a:t> </a:t>
            </a:r>
            <a:r>
              <a:rPr lang="uk-UA" sz="2400" i="1" dirty="0"/>
              <a:t>в організмі людини. Життя будь-якої клітини супроводжується електричними явищами. Особливо це стосується </a:t>
            </a:r>
            <a:r>
              <a:rPr lang="uk-UA" sz="2400" b="1" i="1" dirty="0"/>
              <a:t>м’язів і нервової системи</a:t>
            </a:r>
            <a:r>
              <a:rPr lang="uk-UA" sz="2400" i="1" dirty="0"/>
              <a:t>. Імпульси збудження, які передаються по нервах, мають електричну природу.</a:t>
            </a:r>
            <a:endParaRPr lang="ru-RU" sz="2400" i="1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864439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/>
              <a:t>Електродинаміка</a:t>
            </a:r>
            <a:endParaRPr lang="ru-RU" sz="2800" dirty="0"/>
          </a:p>
        </p:txBody>
      </p:sp>
      <p:pic>
        <p:nvPicPr>
          <p:cNvPr id="14338" name="Picture 2" descr="C:\Users\Наталка\Desktop\65666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3663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effectLst/>
              </a:rPr>
              <a:t>Світлові </a:t>
            </a:r>
            <a:r>
              <a:rPr lang="uk-UA" sz="2800" dirty="0" smtClean="0">
                <a:effectLst/>
              </a:rPr>
              <a:t>хвилі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496944" cy="5544616"/>
          </a:xfrm>
        </p:spPr>
        <p:txBody>
          <a:bodyPr>
            <a:noAutofit/>
          </a:bodyPr>
          <a:lstStyle/>
          <a:p>
            <a:pPr algn="ctr"/>
            <a:r>
              <a:rPr lang="uk-UA" sz="2000" dirty="0"/>
              <a:t>Найточніші експерименти, проведені вченими, показали, що люди далеко не байдужі до того, які кольори їх оточують. </a:t>
            </a:r>
            <a:r>
              <a:rPr lang="uk-UA" sz="2000" dirty="0" smtClean="0"/>
              <a:t>Наприклад, </a:t>
            </a:r>
            <a:r>
              <a:rPr lang="uk-UA" sz="2000" i="1" dirty="0" smtClean="0"/>
              <a:t>??? </a:t>
            </a:r>
            <a:r>
              <a:rPr lang="uk-UA" sz="2000" dirty="0"/>
              <a:t>колір має збуджуючий вплив, викликає почуття </a:t>
            </a:r>
            <a:r>
              <a:rPr lang="uk-UA" sz="2000" dirty="0" smtClean="0"/>
              <a:t>тепла;</a:t>
            </a:r>
            <a:r>
              <a:rPr lang="ru-RU" sz="2000" dirty="0"/>
              <a:t> </a:t>
            </a:r>
            <a:r>
              <a:rPr lang="uk-UA" sz="2000" i="1" dirty="0" smtClean="0"/>
              <a:t>??? </a:t>
            </a:r>
            <a:r>
              <a:rPr lang="uk-UA" sz="2000" i="1" dirty="0"/>
              <a:t>– </a:t>
            </a:r>
            <a:r>
              <a:rPr lang="uk-UA" sz="2000" dirty="0"/>
              <a:t>зігріваючий і </a:t>
            </a:r>
            <a:r>
              <a:rPr lang="uk-UA" sz="2000" dirty="0" smtClean="0"/>
              <a:t>стимулюючий;</a:t>
            </a:r>
            <a:r>
              <a:rPr lang="ru-RU" sz="2000" dirty="0" smtClean="0"/>
              <a:t> </a:t>
            </a:r>
            <a:r>
              <a:rPr lang="uk-UA" sz="2000" i="1" dirty="0" smtClean="0"/>
              <a:t>??? </a:t>
            </a:r>
            <a:r>
              <a:rPr lang="uk-UA" sz="2000" i="1" dirty="0"/>
              <a:t>– </a:t>
            </a:r>
            <a:r>
              <a:rPr lang="uk-UA" sz="2000" dirty="0"/>
              <a:t>сонячний колір хорошого настрою і веселощів, </a:t>
            </a:r>
            <a:r>
              <a:rPr lang="uk-UA" sz="2000" dirty="0" smtClean="0"/>
              <a:t>заспокоює;</a:t>
            </a:r>
            <a:r>
              <a:rPr lang="ru-RU" sz="2000" dirty="0" smtClean="0"/>
              <a:t> </a:t>
            </a:r>
            <a:r>
              <a:rPr lang="uk-UA" sz="2000" i="1" dirty="0" smtClean="0"/>
              <a:t>??? </a:t>
            </a:r>
            <a:r>
              <a:rPr lang="uk-UA" sz="2000" dirty="0"/>
              <a:t>заспокоює, створює відчуття </a:t>
            </a:r>
            <a:r>
              <a:rPr lang="uk-UA" sz="2000" dirty="0" smtClean="0"/>
              <a:t>свіжості;</a:t>
            </a:r>
            <a:r>
              <a:rPr lang="ru-RU" sz="2000" dirty="0"/>
              <a:t> </a:t>
            </a:r>
            <a:r>
              <a:rPr lang="uk-UA" sz="2000" i="1" dirty="0" smtClean="0"/>
              <a:t>???</a:t>
            </a:r>
            <a:r>
              <a:rPr lang="uk-UA" sz="2000" dirty="0" smtClean="0"/>
              <a:t> </a:t>
            </a:r>
            <a:r>
              <a:rPr lang="uk-UA" sz="2000" dirty="0"/>
              <a:t>асоціюється з небом і морем, заспокоює; під його впливом спадає напруження м'язів; </a:t>
            </a:r>
            <a:r>
              <a:rPr lang="uk-UA" sz="2000" i="1" dirty="0" smtClean="0"/>
              <a:t>???</a:t>
            </a:r>
            <a:r>
              <a:rPr lang="uk-UA" sz="2000" dirty="0" smtClean="0"/>
              <a:t> </a:t>
            </a:r>
            <a:r>
              <a:rPr lang="uk-UA" sz="2000" dirty="0"/>
              <a:t>благотворно впливає на </a:t>
            </a:r>
            <a:r>
              <a:rPr lang="uk-UA" sz="2000" dirty="0" err="1"/>
              <a:t>серцево</a:t>
            </a:r>
            <a:r>
              <a:rPr lang="uk-UA" sz="2000" dirty="0"/>
              <a:t> – судинну систему і органи </a:t>
            </a:r>
            <a:r>
              <a:rPr lang="uk-UA" sz="2000" dirty="0" smtClean="0"/>
              <a:t>дихання;</a:t>
            </a:r>
            <a:r>
              <a:rPr lang="ru-RU" sz="2000" dirty="0"/>
              <a:t> </a:t>
            </a:r>
            <a:r>
              <a:rPr lang="uk-UA" sz="2000" i="1" dirty="0" smtClean="0"/>
              <a:t>???</a:t>
            </a:r>
            <a:r>
              <a:rPr lang="uk-UA" sz="2000" dirty="0" smtClean="0"/>
              <a:t> </a:t>
            </a:r>
            <a:r>
              <a:rPr lang="uk-UA" sz="2000" dirty="0"/>
              <a:t>пригнічує, проте дає приємний ефект при контрастних </a:t>
            </a:r>
            <a:r>
              <a:rPr lang="uk-UA" sz="2000" dirty="0" smtClean="0"/>
              <a:t>сполученнях</a:t>
            </a:r>
            <a:r>
              <a:rPr lang="ru-RU" sz="2000" dirty="0" smtClean="0"/>
              <a:t>. </a:t>
            </a:r>
            <a:r>
              <a:rPr lang="uk-UA" sz="2000" dirty="0"/>
              <a:t>В</a:t>
            </a:r>
            <a:r>
              <a:rPr lang="uk-UA" sz="2000" dirty="0" smtClean="0"/>
              <a:t>чені </a:t>
            </a:r>
            <a:r>
              <a:rPr lang="uk-UA" sz="2000" dirty="0"/>
              <a:t>прийшли до висновку, що кольори першої групи збільшують мускульну напругу, частоту серцевих скорочень, підвищують кров'яний тиск, а також частоту ритму дихання. Ці кольори покращують настрій, збуджують організм, і люди стають уважніші до зовнішнього світу. Друга група - голубі й сині кольори – сприяє зниженню кров'яного тиску, уповільненню ритму серця і дихання, веде до пасивності, інертності.</a:t>
            </a:r>
            <a:endParaRPr lang="ru-RU" sz="2000" dirty="0"/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12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8280920" cy="38164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err="1">
                <a:solidFill>
                  <a:srgbClr val="FF0000"/>
                </a:solidFill>
              </a:rPr>
              <a:t>Ч</a:t>
            </a:r>
            <a:r>
              <a:rPr lang="ru-RU" dirty="0" err="1" smtClean="0">
                <a:solidFill>
                  <a:srgbClr val="FF0000"/>
                </a:solidFill>
              </a:rPr>
              <a:t>ервоний</a:t>
            </a:r>
            <a:r>
              <a:rPr lang="ru-RU" dirty="0" smtClean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збуджуючий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тепла; </a:t>
            </a:r>
            <a:r>
              <a:rPr lang="ru-RU" dirty="0" err="1">
                <a:solidFill>
                  <a:schemeClr val="accent6"/>
                </a:solidFill>
              </a:rPr>
              <a:t>оранжевий</a:t>
            </a:r>
            <a:r>
              <a:rPr lang="ru-RU" dirty="0"/>
              <a:t> – </a:t>
            </a:r>
            <a:r>
              <a:rPr lang="ru-RU" dirty="0" err="1"/>
              <a:t>зігріваючий</a:t>
            </a:r>
            <a:r>
              <a:rPr lang="ru-RU" dirty="0"/>
              <a:t> і </a:t>
            </a:r>
            <a:r>
              <a:rPr lang="ru-RU" dirty="0" err="1"/>
              <a:t>стимулюючий</a:t>
            </a:r>
            <a:r>
              <a:rPr lang="ru-RU" dirty="0"/>
              <a:t>; </a:t>
            </a:r>
            <a:r>
              <a:rPr lang="ru-RU" dirty="0" err="1">
                <a:solidFill>
                  <a:srgbClr val="FFFF00"/>
                </a:solidFill>
              </a:rPr>
              <a:t>жовтий</a:t>
            </a:r>
            <a:r>
              <a:rPr lang="ru-RU" dirty="0"/>
              <a:t> – </a:t>
            </a:r>
            <a:r>
              <a:rPr lang="ru-RU" dirty="0" err="1"/>
              <a:t>сонячний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настрою і </a:t>
            </a:r>
            <a:r>
              <a:rPr lang="ru-RU" dirty="0" err="1"/>
              <a:t>веселощів</a:t>
            </a:r>
            <a:r>
              <a:rPr lang="ru-RU" dirty="0"/>
              <a:t>, </a:t>
            </a:r>
            <a:r>
              <a:rPr lang="ru-RU" dirty="0" err="1"/>
              <a:t>заспокоює</a:t>
            </a:r>
            <a:r>
              <a:rPr lang="ru-RU" dirty="0"/>
              <a:t>;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зелений</a:t>
            </a:r>
            <a:r>
              <a:rPr lang="ru-RU" dirty="0"/>
              <a:t> </a:t>
            </a:r>
            <a:r>
              <a:rPr lang="ru-RU" dirty="0" err="1"/>
              <a:t>заспокоює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свіжості</a:t>
            </a:r>
            <a:r>
              <a:rPr lang="ru-RU" dirty="0"/>
              <a:t>; </a:t>
            </a:r>
            <a:r>
              <a:rPr lang="ru-RU" dirty="0" err="1">
                <a:solidFill>
                  <a:srgbClr val="00B0F0"/>
                </a:solidFill>
              </a:rPr>
              <a:t>голубий</a:t>
            </a:r>
            <a:r>
              <a:rPr lang="ru-RU" dirty="0"/>
              <a:t> </a:t>
            </a:r>
            <a:r>
              <a:rPr lang="ru-RU" dirty="0" err="1"/>
              <a:t>асоціюється</a:t>
            </a:r>
            <a:r>
              <a:rPr lang="ru-RU" dirty="0"/>
              <a:t> з небом і морем, </a:t>
            </a:r>
            <a:r>
              <a:rPr lang="ru-RU" dirty="0" err="1"/>
              <a:t>заспокоює</a:t>
            </a:r>
            <a:r>
              <a:rPr lang="ru-RU" dirty="0"/>
              <a:t>;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спадає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; </a:t>
            </a:r>
            <a:r>
              <a:rPr lang="ru-RU" dirty="0" err="1">
                <a:solidFill>
                  <a:srgbClr val="7030A0"/>
                </a:solidFill>
              </a:rPr>
              <a:t>фіолетовий</a:t>
            </a:r>
            <a:r>
              <a:rPr lang="ru-RU" dirty="0"/>
              <a:t> благотворно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серцево</a:t>
            </a:r>
            <a:r>
              <a:rPr lang="ru-RU" dirty="0"/>
              <a:t> – </a:t>
            </a:r>
            <a:r>
              <a:rPr lang="ru-RU" dirty="0" err="1"/>
              <a:t>судинну</a:t>
            </a:r>
            <a:r>
              <a:rPr lang="ru-RU" dirty="0"/>
              <a:t> систему і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; </a:t>
            </a:r>
            <a:r>
              <a:rPr lang="ru-RU" b="1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пригнічує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приємний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при </a:t>
            </a:r>
            <a:r>
              <a:rPr lang="ru-RU" dirty="0" err="1"/>
              <a:t>контрастних</a:t>
            </a:r>
            <a:r>
              <a:rPr lang="ru-RU" dirty="0"/>
              <a:t> </a:t>
            </a:r>
            <a:r>
              <a:rPr lang="ru-RU" dirty="0" err="1"/>
              <a:t>сполученнях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2132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453880" cy="718016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>
                <a:effectLst/>
              </a:rPr>
              <a:t>Геометрична оптика.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784976" cy="2697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/>
              <a:t>Рогівка, кристалик і скловидне тіло утворюють оптичну систему, через яку світлові промені проходять в </a:t>
            </a:r>
            <a:r>
              <a:rPr lang="uk-UA" b="1" dirty="0"/>
              <a:t>око</a:t>
            </a:r>
            <a:r>
              <a:rPr lang="uk-UA" dirty="0"/>
              <a:t>, заломлюються і збираються на сітківці. Показник заломлення рогової оболонки і склоподібного тіла дорівнює приблизно 1,336 , кришталика – 1,437 ( для порівняння: у води   п = 1,33). Роговиця, кришталик і склоподібне тіло разом мають оптичну силу 58,5 </a:t>
            </a:r>
            <a:r>
              <a:rPr lang="ru-RU" dirty="0" err="1"/>
              <a:t>дптр</a:t>
            </a:r>
            <a:r>
              <a:rPr lang="ru-RU" dirty="0"/>
              <a:t>, а </a:t>
            </a:r>
            <a:r>
              <a:rPr lang="uk-UA" dirty="0"/>
              <a:t>оптична сила кришталика ( у молодої людини) – 19 – 33 </a:t>
            </a:r>
            <a:r>
              <a:rPr lang="uk-UA" dirty="0" err="1"/>
              <a:t>дптр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5362" name="Picture 2" descr="C:\Users\Наталка\Desktop\imagesпеуепукп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192860" cy="295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ка\Desktop\179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7789"/>
            <a:ext cx="3851920" cy="29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7164288" cy="65253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b="1" dirty="0"/>
              <a:t> </a:t>
            </a:r>
            <a:r>
              <a:rPr lang="uk-UA" b="1" dirty="0" smtClean="0"/>
              <a:t>Фізика людини: деякі цікаві відомості</a:t>
            </a:r>
            <a:endParaRPr lang="ru-RU" dirty="0"/>
          </a:p>
          <a:p>
            <a:pPr lvl="0"/>
            <a:r>
              <a:rPr lang="uk-UA" dirty="0"/>
              <a:t>Середня густина тіла людини – 1036 кг/м³.</a:t>
            </a:r>
            <a:endParaRPr lang="ru-RU" dirty="0"/>
          </a:p>
          <a:p>
            <a:pPr lvl="0"/>
            <a:r>
              <a:rPr lang="uk-UA" dirty="0" smtClean="0"/>
              <a:t>Потужність</a:t>
            </a:r>
            <a:r>
              <a:rPr lang="uk-UA" dirty="0"/>
              <a:t>, яку розвиває людина, </a:t>
            </a:r>
            <a:r>
              <a:rPr lang="uk-UA" dirty="0" smtClean="0"/>
              <a:t>Вт</a:t>
            </a:r>
            <a:r>
              <a:rPr lang="ru-RU" dirty="0"/>
              <a:t> </a:t>
            </a:r>
            <a:r>
              <a:rPr lang="uk-UA" dirty="0" smtClean="0"/>
              <a:t>за </a:t>
            </a:r>
            <a:r>
              <a:rPr lang="uk-UA" dirty="0"/>
              <a:t>звичайної ходи – </a:t>
            </a:r>
            <a:r>
              <a:rPr lang="uk-UA" dirty="0" smtClean="0"/>
              <a:t>60-65</a:t>
            </a: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потужність штангістів у ривку може досягти 4000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у повсякденному житті середня потужність дорослої людини 70-100 Вт.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Крок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людини еквівалентний роботі в 60,44 Дж (для людини масою 60 кг), горизонтальне переміщення тіла – 18,12 Дж, вертикальне переміщення тіла – 39,52 Дж.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Найбільша швидкість, яку може 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EA022">
                  <a:lumMod val="75000"/>
                </a:srgbClr>
              </a:buClr>
              <a:buNone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розвивати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людина 10,1 м/с.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Швидкість руху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крові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венах – 10-20 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см/с,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капілярах – 0,05-0,1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см/с,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 </a:t>
            </a:r>
            <a:endParaRPr lang="en-US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EA022">
                  <a:lumMod val="75000"/>
                </a:srgbClr>
              </a:buClr>
              <a:buNone/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артерії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20-50 см/с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3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6408712" cy="6408712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Різні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частини людського тіла мають різну температуру. Під пахвами вона дорівнює 36,8 С, у ротовій порожнині 37,2 С. Температура 43 С є смертельною для </a:t>
            </a: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людини</a:t>
            </a: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Усі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теплокровні організми мають здатність тремтіти від холоду. Виявляється, це непоганий спосіб, щоб зігрітися. Під час тремтіння м’язи інтенсивно скорочуються, що супроводжується виділенням тепла, і тіло в такий спосіб зігрівається.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Внаслідок зігрівання тіла людини кровоносні судини розширюються, що спричиняє енергійніший кровообіг. І навпаки, рушник змочений холодною водою, посудина з льодом, прикладена до тіла людини, викликають звуження судин і зменшення притоку крові.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Опір 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тіла людини від кінця одної руки до кінця іншої – 15 </a:t>
            </a:r>
            <a:r>
              <a:rPr lang="uk-UA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кОм</a:t>
            </a: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EA022">
                  <a:lumMod val="75000"/>
                </a:srgbClr>
              </a:buClr>
            </a:pPr>
            <a:r>
              <a:rPr lang="uk-UA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Сила струму через тіло людини, що вважається безпечною – до 1 мА.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16386" name="Picture 2" descr="C:\Users\Наталка\Desktop\1317386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048000"/>
            <a:ext cx="2905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5904656" cy="51845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Над виконанням роботи працювали студенти 207 групи:</a:t>
            </a:r>
          </a:p>
          <a:p>
            <a:pPr marL="45720" indent="0">
              <a:buNone/>
            </a:pP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Шевчук Павло</a:t>
            </a:r>
          </a:p>
          <a:p>
            <a:pPr marL="45720" indent="0">
              <a:buNone/>
            </a:pP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Семко</a:t>
            </a: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 Артем</a:t>
            </a:r>
          </a:p>
          <a:p>
            <a:pPr marL="45720" indent="0">
              <a:buNone/>
            </a:pP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Муха Ірина</a:t>
            </a:r>
          </a:p>
          <a:p>
            <a:pPr marL="45720" indent="0">
              <a:buNone/>
            </a:pP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Скакун Наталія</a:t>
            </a:r>
          </a:p>
          <a:p>
            <a:pPr marL="45720" indent="0">
              <a:buNone/>
            </a:pP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Селюк Марина</a:t>
            </a:r>
          </a:p>
          <a:p>
            <a:pPr marL="45720" indent="0">
              <a:buNone/>
            </a:pPr>
            <a:r>
              <a:rPr lang="uk-UA" sz="3200" b="1" dirty="0" err="1" smtClean="0">
                <a:latin typeface="Monotype Corsiva" pitchFamily="66" charset="0"/>
                <a:cs typeface="Times New Roman" pitchFamily="18" charset="0"/>
              </a:rPr>
              <a:t>Трясій</a:t>
            </a:r>
            <a:r>
              <a:rPr lang="uk-UA" sz="3200" b="1" dirty="0" smtClean="0">
                <a:latin typeface="Monotype Corsiva" pitchFamily="66" charset="0"/>
                <a:cs typeface="Times New Roman" pitchFamily="18" charset="0"/>
              </a:rPr>
              <a:t> Олена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7410" name="Picture 2" descr="C:\Users\Наталка\Desktop\1283089517_s_phys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4648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ка\Desktop\1268337163_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84" y="44446"/>
            <a:ext cx="6818281" cy="68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0" y="14954"/>
            <a:ext cx="2887216" cy="6843045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i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Під час історичного розвитку людина пристосувалася до певного ритму життя, обумовленого ритмічними змінами в природному середовищі і енергетичною динамікою обмінних процесів.</a:t>
            </a:r>
            <a:r>
              <a:rPr lang="ru-RU" sz="2400" i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i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ка\Desktop\1316943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35" y="3140968"/>
            <a:ext cx="3986214" cy="37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88640"/>
            <a:ext cx="7704856" cy="35283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Більшість фізичних чинників зовнішнього середовища, у взаємодії з якими еволюціонував людський організм , має електромагнітну природу. Магнітне поле є в кожної людини. Так, згинаючи й розгинаючи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людина створює на її поверхні магнітне поле з індукцією в одну мільярдну частку </a:t>
            </a:r>
            <a:r>
              <a:rPr lang="uk-UA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тесли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35016"/>
            <a:ext cx="51443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Будова речовини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76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5616624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Дифузні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процеси відіграють важливу роль в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обміні речовини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між організмом і середовищем, між його різними частинами , в живленні і 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диханні </a:t>
            </a:r>
            <a:r>
              <a:rPr lang="uk-UA" sz="3600" i="1" dirty="0">
                <a:latin typeface="Times New Roman" pitchFamily="18" charset="0"/>
                <a:cs typeface="Times New Roman" pitchFamily="18" charset="0"/>
              </a:rPr>
              <a:t>людини.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74" y="2590525"/>
            <a:ext cx="3835326" cy="42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1712346"/>
            <a:ext cx="8496945" cy="3156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У разі порушення роботи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?????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в крові людини накопичуються отруйні продукти обміну, що дуже небезпечно для здоров’я і тому застосовують метод який ґрунтується на дифузії речовини через напівпроникні перегородки і токсичні речовини виділяють із крові.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   Саме завдяки дифузії надходять в організм із навколишнього середовища поживні речовини, такі необхідні для його нормальної діяльності.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9715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Нирки і печінка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807877" cy="42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7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836712"/>
            <a:ext cx="7344816" cy="524579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2800" dirty="0">
                <a:latin typeface="Monotype Corsiva" pitchFamily="66" charset="0"/>
              </a:rPr>
              <a:t>У головному мозку є </a:t>
            </a:r>
            <a:r>
              <a:rPr lang="uk-UA" sz="2800" b="1" dirty="0" smtClean="0">
                <a:latin typeface="Monotype Corsiva" pitchFamily="66" charset="0"/>
              </a:rPr>
              <a:t> ??? центри</a:t>
            </a:r>
            <a:r>
              <a:rPr lang="uk-UA" sz="2800" dirty="0">
                <a:latin typeface="Monotype Corsiva" pitchFamily="66" charset="0"/>
              </a:rPr>
              <a:t>, які через одинакові інтервали часу </a:t>
            </a:r>
            <a:r>
              <a:rPr lang="uk-UA" sz="2800" dirty="0" smtClean="0">
                <a:latin typeface="Monotype Corsiva" pitchFamily="66" charset="0"/>
              </a:rPr>
              <a:t>надсилають </a:t>
            </a:r>
            <a:r>
              <a:rPr lang="uk-UA" sz="2800" dirty="0">
                <a:latin typeface="Monotype Corsiva" pitchFamily="66" charset="0"/>
              </a:rPr>
              <a:t>збудження (електричні імпульси) до м’язів грудної клітки. Внаслідок цього ребра піднімаються і об’єм грудної клітки збільшується, а отже, збільшується і об’єм </a:t>
            </a:r>
            <a:r>
              <a:rPr lang="uk-UA" sz="2800" dirty="0" smtClean="0">
                <a:latin typeface="Monotype Corsiva" pitchFamily="66" charset="0"/>
              </a:rPr>
              <a:t>???. </a:t>
            </a:r>
            <a:r>
              <a:rPr lang="uk-UA" sz="2800" dirty="0">
                <a:latin typeface="Monotype Corsiva" pitchFamily="66" charset="0"/>
              </a:rPr>
              <a:t>При збільшенні </a:t>
            </a:r>
            <a:r>
              <a:rPr lang="uk-UA" sz="2800" b="1" dirty="0" smtClean="0">
                <a:latin typeface="Monotype Corsiva" pitchFamily="66" charset="0"/>
              </a:rPr>
              <a:t>??? </a:t>
            </a:r>
            <a:r>
              <a:rPr lang="uk-UA" sz="2800" dirty="0" smtClean="0">
                <a:latin typeface="Monotype Corsiva" pitchFamily="66" charset="0"/>
              </a:rPr>
              <a:t>тиск </a:t>
            </a:r>
            <a:r>
              <a:rPr lang="uk-UA" sz="2800" dirty="0">
                <a:latin typeface="Monotype Corsiva" pitchFamily="66" charset="0"/>
              </a:rPr>
              <a:t>у середині них стає меншим від атмосферного і повітря втягується в </a:t>
            </a:r>
            <a:r>
              <a:rPr lang="uk-UA" sz="2800" dirty="0" smtClean="0">
                <a:latin typeface="Monotype Corsiva" pitchFamily="66" charset="0"/>
              </a:rPr>
              <a:t>ці органи </a:t>
            </a:r>
            <a:r>
              <a:rPr lang="uk-UA" sz="2800" dirty="0">
                <a:latin typeface="Monotype Corsiva" pitchFamily="66" charset="0"/>
              </a:rPr>
              <a:t>– відбувається  вдих. Потім м’язи розслаблюються, об’єм </a:t>
            </a:r>
            <a:r>
              <a:rPr lang="uk-UA" sz="2800" dirty="0" smtClean="0">
                <a:latin typeface="Monotype Corsiva" pitchFamily="66" charset="0"/>
              </a:rPr>
              <a:t>??? </a:t>
            </a:r>
            <a:r>
              <a:rPr lang="uk-UA" sz="2800" dirty="0">
                <a:latin typeface="Monotype Corsiva" pitchFamily="66" charset="0"/>
              </a:rPr>
              <a:t>зменшується , тиск усередині стає більшим за атмосферний, і повітря виходить із </a:t>
            </a:r>
            <a:r>
              <a:rPr lang="uk-UA" sz="2800" dirty="0" smtClean="0">
                <a:latin typeface="Monotype Corsiva" pitchFamily="66" charset="0"/>
              </a:rPr>
              <a:t>органів </a:t>
            </a:r>
            <a:r>
              <a:rPr lang="uk-UA" sz="2800" dirty="0">
                <a:latin typeface="Monotype Corsiva" pitchFamily="66" charset="0"/>
              </a:rPr>
              <a:t>– відбувається видих.</a:t>
            </a:r>
            <a:endParaRPr lang="ru-RU" sz="2800" dirty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Легені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666557" cy="420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63650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1329</Words>
  <Application>Microsoft Office PowerPoint</Application>
  <PresentationFormat>Экран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Фізика і  людина</vt:lpstr>
      <vt:lpstr>Презентация PowerPoint</vt:lpstr>
      <vt:lpstr>Під час історичного розвитку людина пристосувалася до певного ритму життя, обумовленого ритмічними змінами в природному середовищі і енергетичною динамікою обмінних процесів. </vt:lpstr>
      <vt:lpstr>Будова речовини</vt:lpstr>
      <vt:lpstr>Презентация PowerPoint</vt:lpstr>
      <vt:lpstr>Презентация PowerPoint</vt:lpstr>
      <vt:lpstr>Нирки і печінка</vt:lpstr>
      <vt:lpstr>Презентация PowerPoint</vt:lpstr>
      <vt:lpstr>Легені</vt:lpstr>
      <vt:lpstr>Презентация PowerPoint</vt:lpstr>
      <vt:lpstr>Мигання очей</vt:lpstr>
      <vt:lpstr>Презентация PowerPoint</vt:lpstr>
      <vt:lpstr>Серце</vt:lpstr>
      <vt:lpstr>Механічні коливання і хвилі</vt:lpstr>
      <vt:lpstr>Презентация PowerPoint</vt:lpstr>
      <vt:lpstr>Презентация PowerPoint</vt:lpstr>
      <vt:lpstr>Презентация PowerPoint</vt:lpstr>
      <vt:lpstr>Презентация PowerPoint</vt:lpstr>
      <vt:lpstr>Теплові явища</vt:lpstr>
      <vt:lpstr>Електродинаміка</vt:lpstr>
      <vt:lpstr>Світлові хвилі </vt:lpstr>
      <vt:lpstr>Презентация PowerPoint</vt:lpstr>
      <vt:lpstr>Геометрична оптика.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Фізика і людина</dc:title>
  <dc:creator>Наталка</dc:creator>
  <cp:lastModifiedBy>Наталка</cp:lastModifiedBy>
  <cp:revision>22</cp:revision>
  <dcterms:created xsi:type="dcterms:W3CDTF">2012-10-25T17:23:17Z</dcterms:created>
  <dcterms:modified xsi:type="dcterms:W3CDTF">2012-11-26T11:38:48Z</dcterms:modified>
</cp:coreProperties>
</file>