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312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44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362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96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780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446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76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164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213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0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1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42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A2AB6-3814-42B6-A566-BB7A2C25970B}" type="datetimeFigureOut">
              <a:rPr lang="ru-RU" smtClean="0"/>
              <a:t>13.06.2023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C4AE0-0D7E-481D-B4A8-B746C72452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1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8655" y="631835"/>
            <a:ext cx="1111468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Академічна доброчесність</a:t>
            </a:r>
            <a:r>
              <a:rPr lang="uk-UA" sz="28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 </a:t>
            </a:r>
            <a:r>
              <a:rPr lang="uk-UA" sz="28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 сукупність етичних принципів та визначених законом правил, якими мають керуватися учасники освітнього процесу під час навчання, викладання та провадження наукової (творчої) діяльності з метою забезпечення довіри до результатів навчання та/або наукових (творчих) досягнень.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26043" y="115372"/>
            <a:ext cx="5984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kern="18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АКАДЕМІЧНА ДОБРОЧЕСНІСТЬ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889" y="2775472"/>
            <a:ext cx="11146221" cy="4082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</a:pPr>
            <a:r>
              <a:rPr lang="uk-UA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 академічної доброчесності здобувачами освіти передбачає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самостійне виконання навчальних завдань, завдань поточного та підсумкового контролю результатів навчання (для осіб з особливими освітніми потребами ця вимога застосовується з урахуванням їхніх індивідуальних потреб і можливостей);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посилання на джерела інформації у разі використання ідей, розробок, тверджень, відомостей;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дотримання норм законодавства про авторське право і суміжні права;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 достовірної інформації про результати власної навчальної (наукової, творчої) діяльності, використані методики досліджень і джерела інформації.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2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7667" y="0"/>
            <a:ext cx="82536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ВИДИ ПОРУШЕНЬ АКАДЕМІЧНОЇ ДОБРОЧЕСНОСТІ</a:t>
            </a:r>
            <a:endParaRPr lang="ru-RU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72207"/>
            <a:ext cx="12192000" cy="6333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b="1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академічний плагіат</a:t>
            </a: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оприлюднення (частково або повністю) наукових (творчих) результатів, отриманих іншими особами, як результатів власного дослідження (творчості) та/або відтворення опублікованих текстів (оприлюднених творів мистецтва) інших авторів без зазначення авторства;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b="1" i="1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самоплагіат</a:t>
            </a: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оприлюднення (частково або повністю) власних раніше опублікованих наукових результатів як нових наукових результатів;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b="1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фабрикація</a:t>
            </a: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вигадування даних чи фактів, що використовуються в освітньому процесі або наукових дослідженнях;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2400" b="1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фальсифікація</a:t>
            </a:r>
            <a:r>
              <a:rPr lang="uk-UA" sz="24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свідома зміна чи модифікація вже наявних даних, що стосуються освітнього процесу чи наукових досліджень;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списування</a:t>
            </a: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обман</a:t>
            </a: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надання завідомо неправдивої інформації щодо власної освітньої (наукової, творчої) діяльності чи організації освітнього процесу; формами обману є, зокрема, академічний плагіат, </a:t>
            </a:r>
            <a:r>
              <a:rPr lang="uk-UA" sz="1200" dirty="0" err="1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самоплагіат</a:t>
            </a: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фабрикація, фальсифікація та списування;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хабарництво</a:t>
            </a: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надання (отримання) учасником освітнього процесу чи пропозиція щодо надання (отримання) коштів, майна, послуг, пільг чи будь-яких інших благ матеріального або нематеріального характеру з метою отримання неправомірної переваги в освітньому процесі;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i="1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необ’єктивне оцінювання</a:t>
            </a: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свідоме завищення або заниження оцінки результатів навчання здобувачів освіти.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 здобувачам освіти під час проходження ними оцінювання результатів навчання допомоги чи створення перешкод, не передбачених умовами та/або процедурами проходження такого оцінювання;</a:t>
            </a:r>
            <a:endParaRPr lang="ru-RU" sz="12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12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200" dirty="0" smtClean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у будь-якій формі (прохання, умовляння, вказівка, погроза, примушування тощо) на педагогічного (науково-педагогічного) працівника з метою здійснення ним необ’єктивного оцінювання результатів навчання.</a:t>
            </a:r>
            <a:endParaRPr lang="ru-RU" sz="1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1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638" y="757149"/>
            <a:ext cx="106299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менеджменту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ПОРЯДОК ВИЯВЛЕННЯ ТА ВСТАНОВЛЕННЯ ФАКТІВ ПОРУШЕННЯ АКАДЕМІЧНОЇ ДОБРОЧЕСНОСТІ ЗДОБУВАЧАМИ ВИЩОЇ ОСВІТИ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26043" y="115372"/>
            <a:ext cx="59845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kern="1800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АКАДЕМІЧНА ДОБРОЧЕСНІСТЬ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811" y="2930635"/>
            <a:ext cx="1124426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порядок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Закону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Закону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авторське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права»,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Постанови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26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серпня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2021 р. № 897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Статуту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введеному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наказом ректора №359/од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 року. 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авіаційного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«Порядком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3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1" y="895648"/>
            <a:ext cx="1150143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пояснювальної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записки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темою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дипломної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методики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методику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3399" y="4332239"/>
            <a:ext cx="107394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огляді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думки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Стисло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критично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попередників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залишилися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невирішеними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розв'язанні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повинен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20%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0853" y="157554"/>
            <a:ext cx="99702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КВАЛІФІКАЦІЙНОЇ РОБОТИ ОС МАГІСТР</a:t>
            </a:r>
            <a:endParaRPr lang="ru-RU" sz="2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06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1600111"/>
            <a:ext cx="109727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Дія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присудження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молодший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бакалавр”, “бакалавр” і “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присвоєння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1050" y="271374"/>
            <a:ext cx="106299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ПРО ПОРЯДОК ВИЯВЛЕННЯ ТА ВСТАНОВЛЕННЯ ФАКТІВ ПОРУШЕННЯ АКАДЕМІЧНОЇ ДОБРОЧЕСНОСТІ ЗДОБУВАЧАМИ ВИЩОЇ ОСВІТИ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2925" y="3546426"/>
            <a:ext cx="1102995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ПІДСТАВА ДЛЯ РОЗГЛЯДУ ПИТАННЯ: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автора/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оприлюднення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науково-технічних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особам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особою,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порушено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доброчесності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фальсифікації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939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3412" y="2249478"/>
            <a:ext cx="105537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антиплагіатної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інтернет-системи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базах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як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законності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знайдених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антиплагіатною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рада, створена при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випусковій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редколегії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виду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проходить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62189" y="57150"/>
            <a:ext cx="74676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АНТИПЛАГІАТНА ІНТЕРНЕТ-СИСТЕМА </a:t>
            </a:r>
            <a:endParaRPr lang="ru-RU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0536" y="532925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Unicheck</a:t>
            </a:r>
            <a:r>
              <a:rPr lang="pl-PL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—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платний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перевіряє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запозичених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тексту з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відкритих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бази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976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49" y="117693"/>
            <a:ext cx="1154430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файлу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перевірці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Формат файлу повинен бути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файлів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doc, .docx, .pdf, .odt,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містять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файлу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обманювання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забороняється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 одного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кириличних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 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АаВЕеІіКМНОоРрСсТуХх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вставка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видимі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спроби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обману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академічного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плагіату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протоколу і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публікування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20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8137" y="333286"/>
            <a:ext cx="115157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навчально-методичних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кваліфікаційних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рекомендованою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шкала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кількісного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оригінальності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1887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РІВНЯ ОРИГІНАЛЬНОСТІ ТА УМОВИ ВИЗНАННЯ ЗАПОЗИЧЕНЬ ПРАВОМІРНИМИ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378563"/>
              </p:ext>
            </p:extLst>
          </p:nvPr>
        </p:nvGraphicFramePr>
        <p:xfrm>
          <a:off x="368968" y="1336834"/>
          <a:ext cx="11454064" cy="5108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250"/>
                <a:gridCol w="2019300"/>
                <a:gridCol w="2038350"/>
                <a:gridCol w="1524000"/>
                <a:gridCol w="4253164"/>
              </a:tblGrid>
              <a:tr h="10041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авторефератів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дисертацій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магістерських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дипломних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робіт</a:t>
                      </a:r>
                      <a:endParaRPr lang="ru-RU" sz="20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бакалаврських дипломних </a:t>
                      </a:r>
                      <a:r>
                        <a:rPr lang="uk-UA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робіт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Рівень оригінальності твору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Рекомендована дія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89258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понад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85 %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понад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80%</a:t>
                      </a:r>
                    </a:p>
                  </a:txBody>
                  <a:tcPr marL="39098" marR="390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понад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75 %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вважається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оригінальним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не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потребує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додаткових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дій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щодо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запобігання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неправомірним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запозиченням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Передається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розгляд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157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70% до 85%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60 % до 80%</a:t>
                      </a:r>
                    </a:p>
                  </a:txBody>
                  <a:tcPr marL="39098" marR="390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 55 % до 75%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Задовільний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окремі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ознаки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академічного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плагіату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Слід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пересвідчитись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наявності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посилань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першоджерела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цитованих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фрагментів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Передається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розгляд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Експертної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ради, яка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визначає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необхідність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повторної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0041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50% до 70%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40% до 60%</a:t>
                      </a:r>
                    </a:p>
                  </a:txBody>
                  <a:tcPr marL="39098" marR="390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 35 % до 55%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певні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академічного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плагіату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але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бути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прийнятий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доопрацювання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обов’язковою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наступною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перевіркою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оригінальність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доопрацьованого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твору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47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50% 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ru-RU" sz="20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40%</a:t>
                      </a:r>
                    </a:p>
                  </a:txBody>
                  <a:tcPr marL="39098" marR="39098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менше 35%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Неприйнятний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12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Наявні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істотні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ознаки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плагіату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розгляду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приймається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098" marR="3909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71656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885</Words>
  <Application>Microsoft Office PowerPoint</Application>
  <PresentationFormat>Широкоэкранный</PresentationFormat>
  <Paragraphs>77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dcterms:created xsi:type="dcterms:W3CDTF">2023-06-13T19:30:54Z</dcterms:created>
  <dcterms:modified xsi:type="dcterms:W3CDTF">2023-06-13T20:53:33Z</dcterms:modified>
</cp:coreProperties>
</file>