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800" dirty="0" smtClean="0">
                <a:effectLst/>
              </a:rPr>
              <a:t>Чисельність науково-педагогічних працівників </a:t>
            </a:r>
            <a:endParaRPr lang="en-US" sz="1800" dirty="0" smtClean="0">
              <a:effectLst/>
            </a:endParaRPr>
          </a:p>
          <a:p>
            <a:pPr>
              <a:defRPr/>
            </a:pPr>
            <a:r>
              <a:rPr lang="uk-UA" sz="1800" dirty="0" smtClean="0">
                <a:effectLst/>
              </a:rPr>
              <a:t>за основним місцем за період 2020-2024 роки</a:t>
            </a:r>
            <a:endParaRPr lang="uk-UA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Лист1!$A$2:$A$10</c:f>
              <c:strCache>
                <c:ptCount val="9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технології аеропортів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15</c:v>
                </c:pt>
                <c:pt idx="1">
                  <c:v>18</c:v>
                </c:pt>
                <c:pt idx="2">
                  <c:v>8</c:v>
                </c:pt>
                <c:pt idx="3">
                  <c:v>18</c:v>
                </c:pt>
                <c:pt idx="4">
                  <c:v>11</c:v>
                </c:pt>
                <c:pt idx="5">
                  <c:v>10</c:v>
                </c:pt>
                <c:pt idx="6">
                  <c:v>17</c:v>
                </c:pt>
                <c:pt idx="7">
                  <c:v>17</c:v>
                </c:pt>
                <c:pt idx="8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D3-483D-8366-60B970F17C5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Лист1!$A$2:$A$10</c:f>
              <c:strCache>
                <c:ptCount val="9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технології аеропортів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13</c:v>
                </c:pt>
                <c:pt idx="1">
                  <c:v>17</c:v>
                </c:pt>
                <c:pt idx="2">
                  <c:v>8</c:v>
                </c:pt>
                <c:pt idx="3">
                  <c:v>17</c:v>
                </c:pt>
                <c:pt idx="4">
                  <c:v>11</c:v>
                </c:pt>
                <c:pt idx="5">
                  <c:v>9</c:v>
                </c:pt>
                <c:pt idx="6">
                  <c:v>15</c:v>
                </c:pt>
                <c:pt idx="7">
                  <c:v>14</c:v>
                </c:pt>
                <c:pt idx="8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D3-483D-8366-60B970F17C5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Лист1!$A$2:$A$10</c:f>
              <c:strCache>
                <c:ptCount val="9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технології аеропортів</c:v>
                </c:pt>
              </c:strCache>
            </c:strRef>
          </c:cat>
          <c:val>
            <c:numRef>
              <c:f>Лист1!$D$2:$D$10</c:f>
              <c:numCache>
                <c:formatCode>General</c:formatCode>
                <c:ptCount val="9"/>
                <c:pt idx="0">
                  <c:v>13</c:v>
                </c:pt>
                <c:pt idx="1">
                  <c:v>17</c:v>
                </c:pt>
                <c:pt idx="2">
                  <c:v>9</c:v>
                </c:pt>
                <c:pt idx="3">
                  <c:v>16</c:v>
                </c:pt>
                <c:pt idx="4">
                  <c:v>11</c:v>
                </c:pt>
                <c:pt idx="5">
                  <c:v>10</c:v>
                </c:pt>
                <c:pt idx="6">
                  <c:v>14</c:v>
                </c:pt>
                <c:pt idx="7">
                  <c:v>14</c:v>
                </c:pt>
                <c:pt idx="8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3D3-483D-8366-60B970F17C5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Лист1!$A$2:$A$10</c:f>
              <c:strCache>
                <c:ptCount val="9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технології аеропортів</c:v>
                </c:pt>
              </c:strCache>
            </c:strRef>
          </c:cat>
          <c:val>
            <c:numRef>
              <c:f>Лист1!$E$2:$E$10</c:f>
              <c:numCache>
                <c:formatCode>General</c:formatCode>
                <c:ptCount val="9"/>
                <c:pt idx="0">
                  <c:v>13</c:v>
                </c:pt>
                <c:pt idx="1">
                  <c:v>17</c:v>
                </c:pt>
                <c:pt idx="2">
                  <c:v>10</c:v>
                </c:pt>
                <c:pt idx="3">
                  <c:v>13</c:v>
                </c:pt>
                <c:pt idx="4">
                  <c:v>9</c:v>
                </c:pt>
                <c:pt idx="5">
                  <c:v>11</c:v>
                </c:pt>
                <c:pt idx="6">
                  <c:v>13</c:v>
                </c:pt>
                <c:pt idx="7">
                  <c:v>12</c:v>
                </c:pt>
                <c:pt idx="8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3D3-483D-8366-60B970F17C5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Лист1!$A$2:$A$10</c:f>
              <c:strCache>
                <c:ptCount val="9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технології аеропортів</c:v>
                </c:pt>
              </c:strCache>
            </c:strRef>
          </c:cat>
          <c:val>
            <c:numRef>
              <c:f>Лист1!$F$2:$F$10</c:f>
              <c:numCache>
                <c:formatCode>General</c:formatCode>
                <c:ptCount val="9"/>
                <c:pt idx="0">
                  <c:v>14</c:v>
                </c:pt>
                <c:pt idx="1">
                  <c:v>16</c:v>
                </c:pt>
                <c:pt idx="2">
                  <c:v>12</c:v>
                </c:pt>
                <c:pt idx="3">
                  <c:v>11</c:v>
                </c:pt>
                <c:pt idx="4">
                  <c:v>9</c:v>
                </c:pt>
                <c:pt idx="5">
                  <c:v>10</c:v>
                </c:pt>
                <c:pt idx="6">
                  <c:v>11</c:v>
                </c:pt>
                <c:pt idx="7">
                  <c:v>11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3D3-483D-8366-60B970F17C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3641368"/>
        <c:axId val="373645960"/>
      </c:barChart>
      <c:catAx>
        <c:axId val="373641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45960"/>
        <c:crosses val="autoZero"/>
        <c:auto val="1"/>
        <c:lblAlgn val="ctr"/>
        <c:lblOffset val="100"/>
        <c:noMultiLvlLbl val="0"/>
      </c:catAx>
      <c:valAx>
        <c:axId val="373645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41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Підготовка дослідників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9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технології аеропортів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</c:v>
                </c:pt>
                <c:pt idx="1">
                  <c:v>5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  <c:pt idx="6">
                  <c:v>7</c:v>
                </c:pt>
                <c:pt idx="7">
                  <c:v>1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B9-4D35-B8B3-06E57C2BCF8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Кількість монографій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9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технології аеропортів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13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1</c:v>
                </c:pt>
                <c:pt idx="5">
                  <c:v>0</c:v>
                </c:pt>
                <c:pt idx="6">
                  <c:v>2</c:v>
                </c:pt>
                <c:pt idx="7">
                  <c:v>6</c:v>
                </c:pt>
                <c:pt idx="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B9-4D35-B8B3-06E57C2BCF8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наукових статей, які індексуються у Scopus та/або WoS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9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технології аеропортів</c:v>
                </c:pt>
              </c:strCache>
            </c:str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49</c:v>
                </c:pt>
                <c:pt idx="1">
                  <c:v>8</c:v>
                </c:pt>
                <c:pt idx="2">
                  <c:v>48</c:v>
                </c:pt>
                <c:pt idx="3">
                  <c:v>28</c:v>
                </c:pt>
                <c:pt idx="4">
                  <c:v>2</c:v>
                </c:pt>
                <c:pt idx="5">
                  <c:v>6</c:v>
                </c:pt>
                <c:pt idx="6">
                  <c:v>18</c:v>
                </c:pt>
                <c:pt idx="7">
                  <c:v>21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B9-4D35-B8B3-06E57C2BCF88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наукових статей, які опубліковані у фахових наукових виданнях України категорії Б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9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технології аеропортів</c:v>
                </c:pt>
              </c:strCache>
            </c:strRef>
          </c:cat>
          <c:val>
            <c:numRef>
              <c:f>Лист1!$E$2:$E$11</c:f>
              <c:numCache>
                <c:formatCode>General</c:formatCode>
                <c:ptCount val="10"/>
                <c:pt idx="0">
                  <c:v>59</c:v>
                </c:pt>
                <c:pt idx="1">
                  <c:v>31</c:v>
                </c:pt>
                <c:pt idx="2">
                  <c:v>18</c:v>
                </c:pt>
                <c:pt idx="3">
                  <c:v>33</c:v>
                </c:pt>
                <c:pt idx="4">
                  <c:v>14</c:v>
                </c:pt>
                <c:pt idx="5">
                  <c:v>5</c:v>
                </c:pt>
                <c:pt idx="6">
                  <c:v>22</c:v>
                </c:pt>
                <c:pt idx="7">
                  <c:v>21</c:v>
                </c:pt>
                <c:pt idx="8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DB9-4D35-B8B3-06E57C2BCF88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опублікованих словників, довідників, підручників, посібників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9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технології аеропортів</c:v>
                </c:pt>
              </c:strCache>
            </c:strRef>
          </c:cat>
          <c:val>
            <c:numRef>
              <c:f>Лист1!$F$2:$F$11</c:f>
              <c:numCache>
                <c:formatCode>General</c:formatCode>
                <c:ptCount val="10"/>
                <c:pt idx="0">
                  <c:v>5</c:v>
                </c:pt>
                <c:pt idx="1">
                  <c:v>6</c:v>
                </c:pt>
                <c:pt idx="2">
                  <c:v>1</c:v>
                </c:pt>
                <c:pt idx="3">
                  <c:v>4</c:v>
                </c:pt>
                <c:pt idx="4">
                  <c:v>0</c:v>
                </c:pt>
                <c:pt idx="5">
                  <c:v>2</c:v>
                </c:pt>
                <c:pt idx="6">
                  <c:v>0</c:v>
                </c:pt>
                <c:pt idx="7">
                  <c:v>2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DB9-4D35-B8B3-06E57C2BCF88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Кількість отриманих патентів України на корисні моделі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9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технології аеропортів</c:v>
                </c:pt>
              </c:strCache>
            </c:strRef>
          </c:cat>
          <c:val>
            <c:numRef>
              <c:f>Лист1!$G$2:$G$11</c:f>
              <c:numCache>
                <c:formatCode>General</c:formatCode>
                <c:ptCount val="10"/>
                <c:pt idx="0">
                  <c:v>21</c:v>
                </c:pt>
                <c:pt idx="1">
                  <c:v>2</c:v>
                </c:pt>
                <c:pt idx="2">
                  <c:v>5</c:v>
                </c:pt>
                <c:pt idx="3">
                  <c:v>5</c:v>
                </c:pt>
                <c:pt idx="4">
                  <c:v>0</c:v>
                </c:pt>
                <c:pt idx="5">
                  <c:v>0</c:v>
                </c:pt>
                <c:pt idx="6">
                  <c:v>4</c:v>
                </c:pt>
                <c:pt idx="7">
                  <c:v>4</c:v>
                </c:pt>
                <c:pt idx="8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DB9-4D35-B8B3-06E57C2BCF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5710456"/>
        <c:axId val="275710784"/>
      </c:barChart>
      <c:catAx>
        <c:axId val="275710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5710784"/>
        <c:crosses val="autoZero"/>
        <c:auto val="1"/>
        <c:lblAlgn val="ctr"/>
        <c:lblOffset val="100"/>
        <c:noMultiLvlLbl val="0"/>
      </c:catAx>
      <c:valAx>
        <c:axId val="275710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5710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dirty="0" smtClean="0"/>
              <a:t>Показники за 2024 рік</a:t>
            </a:r>
            <a:endParaRPr lang="uk-UA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чисельність НПП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10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загальної фізики</c:v>
                </c:pt>
                <c:pt idx="9">
                  <c:v>кафедра технології аеропортів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14</c:v>
                </c:pt>
                <c:pt idx="1">
                  <c:v>16</c:v>
                </c:pt>
                <c:pt idx="2">
                  <c:v>12</c:v>
                </c:pt>
                <c:pt idx="3">
                  <c:v>11</c:v>
                </c:pt>
                <c:pt idx="4">
                  <c:v>9</c:v>
                </c:pt>
                <c:pt idx="5">
                  <c:v>10</c:v>
                </c:pt>
                <c:pt idx="6">
                  <c:v>11</c:v>
                </c:pt>
                <c:pt idx="7">
                  <c:v>11</c:v>
                </c:pt>
                <c:pt idx="8">
                  <c:v>11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59-4BBC-8A0B-77656521012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науковий ступінь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10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загальної фізики</c:v>
                </c:pt>
                <c:pt idx="9">
                  <c:v>кафедра технології аеропортів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11</c:v>
                </c:pt>
                <c:pt idx="1">
                  <c:v>13</c:v>
                </c:pt>
                <c:pt idx="2">
                  <c:v>9</c:v>
                </c:pt>
                <c:pt idx="3">
                  <c:v>10</c:v>
                </c:pt>
                <c:pt idx="4">
                  <c:v>6</c:v>
                </c:pt>
                <c:pt idx="5">
                  <c:v>8</c:v>
                </c:pt>
                <c:pt idx="6">
                  <c:v>7</c:v>
                </c:pt>
                <c:pt idx="7">
                  <c:v>11</c:v>
                </c:pt>
                <c:pt idx="8">
                  <c:v>9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59-4BBC-8A0B-77656521012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монографії,розділи монографій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10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загальної фізики</c:v>
                </c:pt>
                <c:pt idx="9">
                  <c:v>кафедра технології аеропортів</c:v>
                </c:pt>
              </c:strCache>
            </c:str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59-4BBC-8A0B-776565210127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статті які індексуються у Scopus та / або Web of Science2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10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загальної фізики</c:v>
                </c:pt>
                <c:pt idx="9">
                  <c:v>кафедра технології аеропортів</c:v>
                </c:pt>
              </c:strCache>
            </c:strRef>
          </c:cat>
          <c:val>
            <c:numRef>
              <c:f>Лист1!$E$2:$E$11</c:f>
              <c:numCache>
                <c:formatCode>General</c:formatCode>
                <c:ptCount val="10"/>
                <c:pt idx="0">
                  <c:v>4</c:v>
                </c:pt>
                <c:pt idx="1">
                  <c:v>2</c:v>
                </c:pt>
                <c:pt idx="2">
                  <c:v>8</c:v>
                </c:pt>
                <c:pt idx="3">
                  <c:v>3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059-4BBC-8A0B-776565210127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статтi, які опубліковані у фахових наукових виданнях України категорії Б2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10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загальної фізики</c:v>
                </c:pt>
                <c:pt idx="9">
                  <c:v>кафедра технології аеропортів</c:v>
                </c:pt>
              </c:strCache>
            </c:strRef>
          </c:cat>
          <c:val>
            <c:numRef>
              <c:f>Лист1!$F$2:$F$11</c:f>
              <c:numCache>
                <c:formatCode>General</c:formatCode>
                <c:ptCount val="10"/>
                <c:pt idx="0">
                  <c:v>18</c:v>
                </c:pt>
                <c:pt idx="1">
                  <c:v>8</c:v>
                </c:pt>
                <c:pt idx="2">
                  <c:v>4</c:v>
                </c:pt>
                <c:pt idx="3">
                  <c:v>4</c:v>
                </c:pt>
                <c:pt idx="4">
                  <c:v>8</c:v>
                </c:pt>
                <c:pt idx="5">
                  <c:v>2</c:v>
                </c:pt>
                <c:pt idx="6">
                  <c:v>4</c:v>
                </c:pt>
                <c:pt idx="7">
                  <c:v>3</c:v>
                </c:pt>
                <c:pt idx="8">
                  <c:v>5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059-4BBC-8A0B-776565210127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підручники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10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загальної фізики</c:v>
                </c:pt>
                <c:pt idx="9">
                  <c:v>кафедра технології аеропортів</c:v>
                </c:pt>
              </c:strCache>
            </c:strRef>
          </c:cat>
          <c:val>
            <c:numRef>
              <c:f>Лист1!$G$2:$G$11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059-4BBC-8A0B-776565210127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патенти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10"/>
                <c:pt idx="0">
                  <c:v>Кафедра прикладної механіки та інженерії матеріалів</c:v>
                </c:pt>
                <c:pt idx="1">
                  <c:v>Кафедра авіаційних двигунів</c:v>
                </c:pt>
                <c:pt idx="2">
                  <c:v>Кафедра конструкції літальних апаратів</c:v>
                </c:pt>
                <c:pt idx="3">
                  <c:v>Кафедра підтримання льотної придатності повітряних суден</c:v>
                </c:pt>
                <c:pt idx="4">
                  <c:v>Кафедра гідрогазових систем</c:v>
                </c:pt>
                <c:pt idx="5">
                  <c:v>Кафедра аеродинаміки та безпеки польотів літальних апаратів</c:v>
                </c:pt>
                <c:pt idx="6">
                  <c:v>Кафедра комп’ютеризованих електротехнічних систем та технологій</c:v>
                </c:pt>
                <c:pt idx="7">
                  <c:v>Кафедра автоматизації та енергоменеджменту</c:v>
                </c:pt>
                <c:pt idx="8">
                  <c:v>Кафедра загальної фізики</c:v>
                </c:pt>
                <c:pt idx="9">
                  <c:v>кафедра технології аеропортів</c:v>
                </c:pt>
              </c:strCache>
            </c:strRef>
          </c:cat>
          <c:val>
            <c:numRef>
              <c:f>Лист1!$H$2:$H$11</c:f>
              <c:numCache>
                <c:formatCode>General</c:formatCode>
                <c:ptCount val="10"/>
                <c:pt idx="0">
                  <c:v>4</c:v>
                </c:pt>
                <c:pt idx="1">
                  <c:v>2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59-4BBC-8A0B-7765652101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0838800"/>
        <c:axId val="370841096"/>
      </c:barChart>
      <c:catAx>
        <c:axId val="370838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841096"/>
        <c:crosses val="autoZero"/>
        <c:auto val="1"/>
        <c:lblAlgn val="ctr"/>
        <c:lblOffset val="100"/>
        <c:noMultiLvlLbl val="0"/>
      </c:catAx>
      <c:valAx>
        <c:axId val="370841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838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800" dirty="0" smtClean="0">
                <a:effectLst/>
              </a:rPr>
              <a:t>науково-дослідні та дослідно-конструкторські роботи </a:t>
            </a:r>
            <a:endParaRPr lang="en-US" sz="18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кількіть тем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numRef>
              <c:f>Лист1!$A$2:$A$6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25</c:v>
                </c:pt>
                <c:pt idx="1">
                  <c:v>22</c:v>
                </c:pt>
                <c:pt idx="2">
                  <c:v>3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0F-4EFE-8869-6217D68CA9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/>
              <a:t> Про стан </a:t>
            </a:r>
            <a:r>
              <a:rPr lang="ru-RU" dirty="0" err="1"/>
              <a:t>науково-дослідної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в АКФ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34225" y="379476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результативності наукової </a:t>
            </a:r>
            <a:br>
              <a:rPr lang="uk-UA" dirty="0"/>
            </a:br>
            <a:r>
              <a:rPr lang="uk-UA" dirty="0"/>
              <a:t>(науково-технічної) </a:t>
            </a:r>
            <a:r>
              <a:rPr lang="uk-UA" dirty="0" smtClean="0"/>
              <a:t>діяльності за 2020-2024 роки</a:t>
            </a:r>
          </a:p>
        </p:txBody>
      </p:sp>
    </p:spTree>
    <p:extLst>
      <p:ext uri="{BB962C8B-B14F-4D97-AF65-F5344CB8AC3E}">
        <p14:creationId xmlns:p14="http://schemas.microsoft.com/office/powerpoint/2010/main" val="4216707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6129106"/>
              </p:ext>
            </p:extLst>
          </p:nvPr>
        </p:nvGraphicFramePr>
        <p:xfrm>
          <a:off x="0" y="0"/>
          <a:ext cx="11736887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6839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4125601"/>
              </p:ext>
            </p:extLst>
          </p:nvPr>
        </p:nvGraphicFramePr>
        <p:xfrm>
          <a:off x="25052" y="37578"/>
          <a:ext cx="12166948" cy="6820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9947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664490"/>
              </p:ext>
            </p:extLst>
          </p:nvPr>
        </p:nvGraphicFramePr>
        <p:xfrm>
          <a:off x="187890" y="0"/>
          <a:ext cx="11774465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0000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9230449"/>
              </p:ext>
            </p:extLst>
          </p:nvPr>
        </p:nvGraphicFramePr>
        <p:xfrm>
          <a:off x="0" y="1"/>
          <a:ext cx="12192000" cy="6739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535602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339</TotalTime>
  <Words>20</Words>
  <Application>Microsoft Office PowerPoint</Application>
  <PresentationFormat>Широкоэкранный</PresentationFormat>
  <Paragraphs>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Сектор</vt:lpstr>
      <vt:lpstr> Про стан науково-дослідної роботи в АКФ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стан науково-дослідної роботи в АКФ</dc:title>
  <dc:creator>Пользователь</dc:creator>
  <cp:lastModifiedBy>Пользователь</cp:lastModifiedBy>
  <cp:revision>13</cp:revision>
  <dcterms:created xsi:type="dcterms:W3CDTF">2025-03-11T10:59:17Z</dcterms:created>
  <dcterms:modified xsi:type="dcterms:W3CDTF">2025-03-11T16:39:00Z</dcterms:modified>
</cp:coreProperties>
</file>